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2" r:id="rId6"/>
    <p:sldId id="278" r:id="rId7"/>
    <p:sldId id="277" r:id="rId8"/>
    <p:sldId id="273" r:id="rId9"/>
    <p:sldId id="274" r:id="rId10"/>
    <p:sldId id="275" r:id="rId11"/>
    <p:sldId id="263" r:id="rId12"/>
    <p:sldId id="279" r:id="rId13"/>
    <p:sldId id="265" r:id="rId14"/>
    <p:sldId id="286" r:id="rId15"/>
    <p:sldId id="285" r:id="rId16"/>
    <p:sldId id="284" r:id="rId17"/>
    <p:sldId id="282" r:id="rId18"/>
    <p:sldId id="281" r:id="rId19"/>
    <p:sldId id="268" r:id="rId20"/>
    <p:sldId id="287" r:id="rId21"/>
    <p:sldId id="289" r:id="rId22"/>
    <p:sldId id="293" r:id="rId23"/>
    <p:sldId id="291" r:id="rId24"/>
    <p:sldId id="292" r:id="rId25"/>
    <p:sldId id="294" r:id="rId26"/>
    <p:sldId id="295" r:id="rId27"/>
    <p:sldId id="296" r:id="rId28"/>
    <p:sldId id="297" r:id="rId29"/>
    <p:sldId id="298" r:id="rId30"/>
    <p:sldId id="299" r:id="rId31"/>
    <p:sldId id="266" r:id="rId32"/>
    <p:sldId id="300" r:id="rId33"/>
    <p:sldId id="290" r:id="rId3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ginning" id="{E20E7AEF-21B9-4611-B025-B997E44EAEAF}">
          <p14:sldIdLst>
            <p14:sldId id="256"/>
          </p14:sldIdLst>
        </p14:section>
        <p14:section name="outline" id="{AA30985E-6435-4C64-BA55-42D9B3A2DFE4}">
          <p14:sldIdLst>
            <p14:sldId id="257"/>
          </p14:sldIdLst>
        </p14:section>
        <p14:section name="intro" id="{4EBE183D-938A-4A97-A7BF-B94125E38048}">
          <p14:sldIdLst>
            <p14:sldId id="258"/>
          </p14:sldIdLst>
        </p14:section>
        <p14:section name="Prefixes and Suffixes" id="{72A443FE-3B78-4DFE-BB68-E2C0753D03D0}">
          <p14:sldIdLst>
            <p14:sldId id="261"/>
            <p14:sldId id="262"/>
            <p14:sldId id="278"/>
            <p14:sldId id="277"/>
            <p14:sldId id="273"/>
            <p14:sldId id="274"/>
            <p14:sldId id="275"/>
            <p14:sldId id="263"/>
            <p14:sldId id="279"/>
          </p14:sldIdLst>
        </p14:section>
        <p14:section name="English/Japanese Hybrids" id="{5E21E82A-91EC-41CB-B959-BAFFE653AF8B}">
          <p14:sldIdLst>
            <p14:sldId id="265"/>
            <p14:sldId id="286"/>
            <p14:sldId id="285"/>
            <p14:sldId id="284"/>
            <p14:sldId id="282"/>
            <p14:sldId id="281"/>
            <p14:sldId id="268"/>
            <p14:sldId id="287"/>
            <p14:sldId id="289"/>
          </p14:sldIdLst>
        </p14:section>
        <p14:section name="other" id="{00E1BB42-13F7-4229-B1F2-880EBC66BD71}">
          <p14:sldIdLst>
            <p14:sldId id="293"/>
            <p14:sldId id="291"/>
            <p14:sldId id="292"/>
            <p14:sldId id="294"/>
            <p14:sldId id="295"/>
            <p14:sldId id="296"/>
            <p14:sldId id="297"/>
            <p14:sldId id="298"/>
            <p14:sldId id="299"/>
          </p14:sldIdLst>
        </p14:section>
        <p14:section name="conclusion" id="{18B16450-869F-4190-98C9-A0D258035E78}">
          <p14:sldIdLst>
            <p14:sldId id="266"/>
          </p14:sldIdLst>
        </p14:section>
        <p14:section name="reference" id="{B091A4A5-B8C6-4F5C-AD62-DAD6C247B1F5}">
          <p14:sldIdLst>
            <p14:sldId id="300"/>
          </p14:sldIdLst>
        </p14:section>
        <p14:section name="thanks" id="{49EEDFBB-C770-4528-BBCF-413CB659C293}">
          <p14:sldIdLst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432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075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3561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278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zh-TW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864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715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935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344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910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4185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0043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05A626F-34CA-4F1E-BEFB-3728881EC403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6744CD5-1BBA-4B73-A44C-36884D12A2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11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err="1" smtClean="0"/>
              <a:t>Wasei-Eigo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8653701" cy="1069848"/>
          </a:xfrm>
        </p:spPr>
        <p:txBody>
          <a:bodyPr>
            <a:normAutofit/>
          </a:bodyPr>
          <a:lstStyle/>
          <a:p>
            <a:r>
              <a:rPr lang="zh-TW" altLang="en-US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和製英語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	</a:t>
            </a:r>
          </a:p>
          <a:p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	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						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Kimi Kuo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389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6.</a:t>
            </a:r>
            <a:r>
              <a:rPr lang="en-US" altLang="zh-TW" dirty="0" smtClean="0"/>
              <a:t> </a:t>
            </a:r>
            <a:r>
              <a:rPr lang="en-US" altLang="zh-TW" dirty="0"/>
              <a:t>Cost Down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921" y="1150526"/>
            <a:ext cx="6469394" cy="4582487"/>
          </a:xfrm>
        </p:spPr>
      </p:pic>
    </p:spTree>
    <p:extLst>
      <p:ext uri="{BB962C8B-B14F-4D97-AF65-F5344CB8AC3E}">
        <p14:creationId xmlns:p14="http://schemas.microsoft.com/office/powerpoint/2010/main" val="404304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7</a:t>
            </a:r>
            <a:r>
              <a:rPr lang="en-US" altLang="zh-TW" dirty="0" smtClean="0"/>
              <a:t>. </a:t>
            </a:r>
            <a:r>
              <a:rPr lang="en-US" altLang="zh-TW" dirty="0"/>
              <a:t>Manner Up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883" y="1068947"/>
            <a:ext cx="7435267" cy="4284730"/>
          </a:xfrm>
        </p:spPr>
      </p:pic>
    </p:spTree>
    <p:extLst>
      <p:ext uri="{BB962C8B-B14F-4D97-AF65-F5344CB8AC3E}">
        <p14:creationId xmlns:p14="http://schemas.microsoft.com/office/powerpoint/2010/main" val="242397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8.</a:t>
            </a:r>
            <a:r>
              <a:rPr lang="en-US" altLang="zh-TW" dirty="0" smtClean="0"/>
              <a:t> </a:t>
            </a:r>
            <a:r>
              <a:rPr lang="en-US" altLang="zh-TW" dirty="0"/>
              <a:t>Image Down/Image Up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371" y="1802900"/>
            <a:ext cx="6690821" cy="4717030"/>
          </a:xfrm>
        </p:spPr>
      </p:pic>
    </p:spTree>
    <p:extLst>
      <p:ext uri="{BB962C8B-B14F-4D97-AF65-F5344CB8AC3E}">
        <p14:creationId xmlns:p14="http://schemas.microsoft.com/office/powerpoint/2010/main" val="189718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English/Japanese Hybrids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9701" y="1969824"/>
            <a:ext cx="5937612" cy="3931662"/>
          </a:xfrm>
        </p:spPr>
        <p:txBody>
          <a:bodyPr>
            <a:normAutofit/>
          </a:bodyPr>
          <a:lstStyle/>
          <a:p>
            <a:r>
              <a:rPr lang="en-US" altLang="ja-JP" sz="2700" dirty="0" smtClean="0"/>
              <a:t>1</a:t>
            </a:r>
            <a:r>
              <a:rPr lang="en-US" altLang="ja-JP" sz="2700" dirty="0"/>
              <a:t>. Butter </a:t>
            </a:r>
            <a:r>
              <a:rPr lang="en-US" altLang="ja-JP" sz="2700" dirty="0" err="1"/>
              <a:t>Kusai</a:t>
            </a:r>
            <a:r>
              <a:rPr lang="en-US" altLang="ja-JP" sz="2700" dirty="0"/>
              <a:t> </a:t>
            </a:r>
            <a:r>
              <a:rPr lang="en-US" altLang="ja-JP" sz="2700" dirty="0" smtClean="0"/>
              <a:t>(</a:t>
            </a:r>
            <a:r>
              <a:rPr lang="pl-PL" altLang="ja-JP" sz="2700" dirty="0"/>
              <a:t>butter stink</a:t>
            </a:r>
            <a:r>
              <a:rPr lang="en-US" altLang="ja-JP" sz="2700" dirty="0" smtClean="0"/>
              <a:t>)</a:t>
            </a:r>
            <a:endParaRPr lang="en-US" altLang="ja-JP" sz="2700" dirty="0"/>
          </a:p>
          <a:p>
            <a:r>
              <a:rPr lang="en-US" altLang="ja-JP" sz="2700" dirty="0" smtClean="0"/>
              <a:t>2</a:t>
            </a:r>
            <a:r>
              <a:rPr lang="en-US" altLang="ja-JP" sz="2700" dirty="0"/>
              <a:t>. </a:t>
            </a:r>
            <a:r>
              <a:rPr lang="en-US" altLang="ja-JP" sz="2700" dirty="0" err="1"/>
              <a:t>Datsu</a:t>
            </a:r>
            <a:r>
              <a:rPr lang="en-US" altLang="ja-JP" sz="2700" dirty="0"/>
              <a:t> </a:t>
            </a:r>
            <a:r>
              <a:rPr lang="en-US" altLang="ja-JP" sz="2700" dirty="0" err="1"/>
              <a:t>Salaryman</a:t>
            </a:r>
            <a:r>
              <a:rPr lang="en-US" altLang="ja-JP" sz="2700" dirty="0"/>
              <a:t> </a:t>
            </a:r>
            <a:r>
              <a:rPr lang="en-US" altLang="ja-JP" sz="2700" dirty="0" smtClean="0"/>
              <a:t>(</a:t>
            </a:r>
            <a:r>
              <a:rPr lang="pl-PL" altLang="ja-JP" sz="2700" dirty="0"/>
              <a:t>to de-salaryman</a:t>
            </a:r>
            <a:r>
              <a:rPr lang="en-US" altLang="ja-JP" sz="2700" dirty="0" smtClean="0"/>
              <a:t>)</a:t>
            </a:r>
            <a:endParaRPr lang="en-US" altLang="ja-JP" sz="2700" dirty="0"/>
          </a:p>
          <a:p>
            <a:r>
              <a:rPr lang="en-US" altLang="ja-JP" sz="2700" dirty="0" smtClean="0"/>
              <a:t>3</a:t>
            </a:r>
            <a:r>
              <a:rPr lang="en-US" altLang="ja-JP" sz="2700" dirty="0"/>
              <a:t>. </a:t>
            </a:r>
            <a:r>
              <a:rPr lang="en-US" altLang="ja-JP" sz="2700" dirty="0" err="1"/>
              <a:t>Oyaji</a:t>
            </a:r>
            <a:r>
              <a:rPr lang="en-US" altLang="ja-JP" sz="2700" dirty="0"/>
              <a:t> Gag </a:t>
            </a:r>
            <a:r>
              <a:rPr lang="en-US" altLang="ja-JP" sz="2700" dirty="0" smtClean="0"/>
              <a:t>(</a:t>
            </a:r>
            <a:r>
              <a:rPr lang="pl-PL" altLang="ja-JP" sz="2700" dirty="0"/>
              <a:t>an old man gag</a:t>
            </a:r>
            <a:r>
              <a:rPr lang="en-US" altLang="ja-JP" sz="2700" dirty="0" smtClean="0"/>
              <a:t>)</a:t>
            </a:r>
            <a:endParaRPr lang="en-US" altLang="ja-JP" sz="2700" dirty="0"/>
          </a:p>
          <a:p>
            <a:r>
              <a:rPr lang="en-US" altLang="ja-JP" sz="2700" dirty="0"/>
              <a:t>4</a:t>
            </a:r>
            <a:r>
              <a:rPr lang="en-US" altLang="ja-JP" sz="2700" dirty="0" smtClean="0"/>
              <a:t>. </a:t>
            </a:r>
            <a:r>
              <a:rPr lang="en-US" altLang="ja-JP" sz="2700" dirty="0" err="1"/>
              <a:t>Nomyunication</a:t>
            </a:r>
            <a:r>
              <a:rPr lang="en-US" altLang="ja-JP" sz="2700" dirty="0"/>
              <a:t> </a:t>
            </a:r>
            <a:r>
              <a:rPr lang="en-US" altLang="ja-JP" sz="2700" dirty="0" smtClean="0"/>
              <a:t>(</a:t>
            </a:r>
            <a:r>
              <a:rPr lang="pl-PL" altLang="ja-JP" sz="2700" dirty="0"/>
              <a:t>to </a:t>
            </a:r>
            <a:r>
              <a:rPr lang="pl-PL" altLang="ja-JP" sz="2700" dirty="0" smtClean="0"/>
              <a:t>drink</a:t>
            </a:r>
            <a:r>
              <a:rPr lang="en-US" altLang="zh-TW" sz="2700" dirty="0" smtClean="0"/>
              <a:t>+communication</a:t>
            </a:r>
            <a:r>
              <a:rPr lang="en-US" altLang="ja-JP" sz="2700" dirty="0" smtClean="0"/>
              <a:t>)</a:t>
            </a:r>
            <a:endParaRPr lang="en-US" altLang="ja-JP" sz="2700" dirty="0"/>
          </a:p>
          <a:p>
            <a:endParaRPr lang="zh-TW" altLang="en-US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5706244" y="1969824"/>
            <a:ext cx="5974894" cy="3931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700" dirty="0" smtClean="0"/>
              <a:t>5. </a:t>
            </a:r>
            <a:r>
              <a:rPr lang="en-US" altLang="ja-JP" sz="2700" dirty="0" err="1"/>
              <a:t>Homodachi</a:t>
            </a:r>
            <a:r>
              <a:rPr lang="en-US" altLang="ja-JP" sz="2700" dirty="0"/>
              <a:t> (</a:t>
            </a:r>
            <a:r>
              <a:rPr lang="pl-PL" altLang="ja-JP" sz="2700" dirty="0"/>
              <a:t>homosexual friend</a:t>
            </a:r>
            <a:r>
              <a:rPr lang="en-US" altLang="ja-JP" sz="2700" dirty="0" smtClean="0"/>
              <a:t>)</a:t>
            </a:r>
            <a:endParaRPr lang="en-US" altLang="ja-JP" sz="2700" dirty="0" smtClean="0"/>
          </a:p>
          <a:p>
            <a:r>
              <a:rPr lang="en-US" altLang="ja-JP" sz="2700" dirty="0"/>
              <a:t>6</a:t>
            </a:r>
            <a:r>
              <a:rPr lang="en-US" altLang="ja-JP" sz="2700" dirty="0" smtClean="0"/>
              <a:t>. </a:t>
            </a:r>
            <a:r>
              <a:rPr lang="en-US" altLang="ja-JP" sz="2700" dirty="0" smtClean="0"/>
              <a:t>U-Turn </a:t>
            </a:r>
            <a:r>
              <a:rPr lang="en-US" altLang="ja-JP" sz="2700" dirty="0" err="1" smtClean="0"/>
              <a:t>Gensho</a:t>
            </a:r>
            <a:r>
              <a:rPr lang="en-US" altLang="ja-JP" sz="2700" dirty="0" smtClean="0"/>
              <a:t> (</a:t>
            </a:r>
            <a:r>
              <a:rPr lang="pl-PL" altLang="ja-JP" sz="2700" dirty="0"/>
              <a:t>U-Turn Phenomenon</a:t>
            </a:r>
            <a:r>
              <a:rPr lang="en-US" altLang="ja-JP" sz="2700" dirty="0" smtClean="0"/>
              <a:t>)</a:t>
            </a:r>
          </a:p>
          <a:p>
            <a:r>
              <a:rPr lang="en-US" altLang="ja-JP" sz="2700" dirty="0"/>
              <a:t>7</a:t>
            </a:r>
            <a:r>
              <a:rPr lang="en-US" altLang="ja-JP" sz="2700" dirty="0" smtClean="0"/>
              <a:t>. </a:t>
            </a:r>
            <a:r>
              <a:rPr lang="en-US" altLang="ja-JP" sz="2700" dirty="0" smtClean="0"/>
              <a:t>Cushion </a:t>
            </a:r>
            <a:r>
              <a:rPr lang="en-US" altLang="ja-JP" sz="2700" dirty="0" err="1" smtClean="0"/>
              <a:t>Kotoba</a:t>
            </a:r>
            <a:r>
              <a:rPr lang="en-US" altLang="ja-JP" sz="2700" dirty="0" smtClean="0"/>
              <a:t> (</a:t>
            </a:r>
            <a:r>
              <a:rPr lang="pl-PL" altLang="ja-JP" sz="2700" dirty="0"/>
              <a:t>cushion words</a:t>
            </a:r>
            <a:r>
              <a:rPr lang="en-US" altLang="ja-JP" sz="2700" dirty="0" smtClean="0"/>
              <a:t>)</a:t>
            </a:r>
          </a:p>
          <a:p>
            <a:r>
              <a:rPr lang="en-US" altLang="ja-JP" sz="2700" dirty="0"/>
              <a:t>8</a:t>
            </a:r>
            <a:r>
              <a:rPr lang="en-US" altLang="ja-JP" sz="2700" dirty="0" smtClean="0"/>
              <a:t>. </a:t>
            </a:r>
            <a:r>
              <a:rPr lang="en-US" altLang="ja-JP" sz="2700" dirty="0" err="1" smtClean="0"/>
              <a:t>Kyoiku</a:t>
            </a:r>
            <a:r>
              <a:rPr lang="en-US" altLang="ja-JP" sz="2700" dirty="0" smtClean="0"/>
              <a:t> Mama (</a:t>
            </a:r>
            <a:r>
              <a:rPr lang="pl-PL" altLang="ja-JP" sz="2700" dirty="0"/>
              <a:t>Education Mama</a:t>
            </a:r>
            <a:r>
              <a:rPr lang="en-US" altLang="ja-JP" sz="2700" dirty="0" smtClean="0"/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55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TW" dirty="0"/>
              <a:t>1. Butter Kusai </a:t>
            </a:r>
            <a:r>
              <a:rPr lang="pl-PL" altLang="zh-TW" dirty="0" smtClean="0"/>
              <a:t>(</a:t>
            </a:r>
            <a:r>
              <a:rPr lang="pl-PL" altLang="ja-JP" dirty="0"/>
              <a:t>butter stink</a:t>
            </a:r>
            <a:r>
              <a:rPr lang="en-US" altLang="ja-JP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15" y="1855701"/>
            <a:ext cx="6257001" cy="4677108"/>
          </a:xfrm>
        </p:spPr>
      </p:pic>
    </p:spTree>
    <p:extLst>
      <p:ext uri="{BB962C8B-B14F-4D97-AF65-F5344CB8AC3E}">
        <p14:creationId xmlns:p14="http://schemas.microsoft.com/office/powerpoint/2010/main" val="361246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TW" dirty="0"/>
              <a:t>2. Datsu Salaryman (to de-salaryman</a:t>
            </a:r>
            <a:r>
              <a:rPr lang="en-US" altLang="ja-JP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098" y="1906075"/>
            <a:ext cx="6611690" cy="4407794"/>
          </a:xfrm>
        </p:spPr>
      </p:pic>
    </p:spTree>
    <p:extLst>
      <p:ext uri="{BB962C8B-B14F-4D97-AF65-F5344CB8AC3E}">
        <p14:creationId xmlns:p14="http://schemas.microsoft.com/office/powerpoint/2010/main" val="23299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3. </a:t>
            </a:r>
            <a:r>
              <a:rPr lang="en-US" altLang="ja-JP" dirty="0" err="1"/>
              <a:t>Oyaji</a:t>
            </a:r>
            <a:r>
              <a:rPr lang="en-US" altLang="ja-JP" dirty="0"/>
              <a:t> Gag </a:t>
            </a:r>
            <a:r>
              <a:rPr lang="en-US" altLang="ja-JP" dirty="0" smtClean="0"/>
              <a:t>(</a:t>
            </a:r>
            <a:r>
              <a:rPr lang="pl-PL" altLang="ja-JP" dirty="0"/>
              <a:t>an old man gag</a:t>
            </a:r>
            <a:r>
              <a:rPr lang="en-US" altLang="ja-JP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22" y="1837565"/>
            <a:ext cx="4415283" cy="4051300"/>
          </a:xfr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918" y="1706654"/>
            <a:ext cx="5975543" cy="456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3487" y="484632"/>
            <a:ext cx="11818513" cy="1609344"/>
          </a:xfrm>
        </p:spPr>
        <p:txBody>
          <a:bodyPr/>
          <a:lstStyle/>
          <a:p>
            <a:r>
              <a:rPr lang="en-US" altLang="ja-JP" dirty="0" smtClean="0"/>
              <a:t>4. </a:t>
            </a:r>
            <a:r>
              <a:rPr lang="en-US" altLang="ja-JP" dirty="0" err="1"/>
              <a:t>Nomyunication</a:t>
            </a:r>
            <a:r>
              <a:rPr lang="en-US" altLang="ja-JP" dirty="0"/>
              <a:t> </a:t>
            </a:r>
            <a:r>
              <a:rPr lang="en-US" altLang="ja-JP" dirty="0" smtClean="0"/>
              <a:t>(</a:t>
            </a:r>
            <a:r>
              <a:rPr lang="pl-PL" altLang="ja-JP" dirty="0"/>
              <a:t>to drink+communication</a:t>
            </a:r>
            <a:r>
              <a:rPr lang="en-US" altLang="ja-JP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918" y="1686055"/>
            <a:ext cx="6638031" cy="4421947"/>
          </a:xfrm>
        </p:spPr>
      </p:pic>
    </p:spTree>
    <p:extLst>
      <p:ext uri="{BB962C8B-B14F-4D97-AF65-F5344CB8AC3E}">
        <p14:creationId xmlns:p14="http://schemas.microsoft.com/office/powerpoint/2010/main" val="60228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5</a:t>
            </a:r>
            <a:r>
              <a:rPr lang="pl-PL" altLang="zh-TW" dirty="0" smtClean="0"/>
              <a:t>. </a:t>
            </a:r>
            <a:r>
              <a:rPr lang="pl-PL" altLang="zh-TW" dirty="0"/>
              <a:t>Homodachi </a:t>
            </a:r>
            <a:r>
              <a:rPr lang="pl-PL" altLang="zh-TW" dirty="0" smtClean="0"/>
              <a:t>(</a:t>
            </a:r>
            <a:r>
              <a:rPr lang="pl-PL" altLang="ja-JP" dirty="0"/>
              <a:t>homosexual friend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51" y="1715103"/>
            <a:ext cx="6296740" cy="4848490"/>
          </a:xfrm>
        </p:spPr>
      </p:pic>
    </p:spTree>
    <p:extLst>
      <p:ext uri="{BB962C8B-B14F-4D97-AF65-F5344CB8AC3E}">
        <p14:creationId xmlns:p14="http://schemas.microsoft.com/office/powerpoint/2010/main" val="175366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6</a:t>
            </a:r>
            <a:r>
              <a:rPr lang="pl-PL" altLang="zh-TW" dirty="0" smtClean="0"/>
              <a:t>. </a:t>
            </a:r>
            <a:r>
              <a:rPr lang="pl-PL" altLang="zh-TW" dirty="0"/>
              <a:t>U-Turn Gensho (U-Turn Phenomenon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680" y="1752512"/>
            <a:ext cx="7247603" cy="4535597"/>
          </a:xfrm>
        </p:spPr>
      </p:pic>
    </p:spTree>
    <p:extLst>
      <p:ext uri="{BB962C8B-B14F-4D97-AF65-F5344CB8AC3E}">
        <p14:creationId xmlns:p14="http://schemas.microsoft.com/office/powerpoint/2010/main" val="3942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500" dirty="0" err="1" smtClean="0"/>
              <a:t>OUtline</a:t>
            </a:r>
            <a:endParaRPr lang="zh-TW" altLang="en-US" sz="65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69848" y="1838073"/>
            <a:ext cx="10058400" cy="4050792"/>
          </a:xfrm>
        </p:spPr>
        <p:txBody>
          <a:bodyPr/>
          <a:lstStyle/>
          <a:p>
            <a:r>
              <a:rPr lang="en-US" altLang="zh-TW" sz="4000" dirty="0" smtClean="0"/>
              <a:t>What’s ‘</a:t>
            </a:r>
            <a:r>
              <a:rPr lang="en-US" altLang="zh-TW" sz="4000" dirty="0" err="1" smtClean="0"/>
              <a:t>Wasei-Eigo</a:t>
            </a:r>
            <a:r>
              <a:rPr lang="en-US" altLang="zh-TW" sz="4000" dirty="0" smtClean="0"/>
              <a:t>’?</a:t>
            </a:r>
          </a:p>
          <a:p>
            <a:r>
              <a:rPr lang="en-US" altLang="zh-TW" sz="4000" dirty="0" err="1"/>
              <a:t>Wasei-Eigo</a:t>
            </a:r>
            <a:endParaRPr lang="en-US" altLang="zh-TW" sz="4000" dirty="0"/>
          </a:p>
          <a:p>
            <a:pPr lvl="1"/>
            <a:r>
              <a:rPr lang="pl-PL" altLang="zh-TW" sz="4000" dirty="0"/>
              <a:t>Prefixes and Suffixes</a:t>
            </a:r>
            <a:endParaRPr lang="en-US" altLang="zh-TW" sz="4000" dirty="0"/>
          </a:p>
          <a:p>
            <a:pPr lvl="1"/>
            <a:r>
              <a:rPr lang="pl-PL" altLang="zh-TW" sz="4000" dirty="0"/>
              <a:t>English/Japanese Hybrids</a:t>
            </a:r>
            <a:endParaRPr lang="en-US" altLang="zh-TW" sz="4000" dirty="0"/>
          </a:p>
          <a:p>
            <a:pPr lvl="1"/>
            <a:r>
              <a:rPr lang="en-US" altLang="zh-TW" sz="4000" dirty="0" smtClean="0"/>
              <a:t>Others</a:t>
            </a:r>
          </a:p>
          <a:p>
            <a:r>
              <a:rPr lang="en-US" altLang="zh-TW" sz="4000" dirty="0" smtClean="0"/>
              <a:t>Conclusion</a:t>
            </a:r>
          </a:p>
          <a:p>
            <a:pPr marL="274320" lvl="1" indent="0">
              <a:buNone/>
            </a:pP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7374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7</a:t>
            </a:r>
            <a:r>
              <a:rPr lang="pl-PL" altLang="zh-TW" dirty="0" smtClean="0"/>
              <a:t>. </a:t>
            </a:r>
            <a:r>
              <a:rPr lang="pl-PL" altLang="zh-TW" dirty="0"/>
              <a:t>Cushion Kotoba </a:t>
            </a:r>
            <a:r>
              <a:rPr lang="pl-PL" altLang="zh-TW" dirty="0" smtClean="0"/>
              <a:t>(</a:t>
            </a:r>
            <a:r>
              <a:rPr lang="pl-PL" altLang="ja-JP" dirty="0"/>
              <a:t>cushion words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756" y="1901472"/>
            <a:ext cx="6629223" cy="4449866"/>
          </a:xfrm>
        </p:spPr>
      </p:pic>
    </p:spTree>
    <p:extLst>
      <p:ext uri="{BB962C8B-B14F-4D97-AF65-F5344CB8AC3E}">
        <p14:creationId xmlns:p14="http://schemas.microsoft.com/office/powerpoint/2010/main" val="38945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8.</a:t>
            </a:r>
            <a:r>
              <a:rPr lang="pl-PL" altLang="zh-TW" dirty="0" smtClean="0"/>
              <a:t> </a:t>
            </a:r>
            <a:r>
              <a:rPr lang="pl-PL" altLang="zh-TW" dirty="0"/>
              <a:t>Kyoiku Mama (Education Mama</a:t>
            </a:r>
            <a:r>
              <a:rPr lang="en-US" altLang="ja-JP" dirty="0" smtClean="0"/>
              <a:t>)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63" y="1836731"/>
            <a:ext cx="6521047" cy="4336497"/>
          </a:xfrm>
        </p:spPr>
      </p:pic>
    </p:spTree>
    <p:extLst>
      <p:ext uri="{BB962C8B-B14F-4D97-AF65-F5344CB8AC3E}">
        <p14:creationId xmlns:p14="http://schemas.microsoft.com/office/powerpoint/2010/main" val="116878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other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69848" y="2121408"/>
            <a:ext cx="4094580" cy="4050792"/>
          </a:xfrm>
        </p:spPr>
        <p:txBody>
          <a:bodyPr>
            <a:normAutofit/>
          </a:bodyPr>
          <a:lstStyle/>
          <a:p>
            <a:r>
              <a:rPr lang="en-US" altLang="zh-TW" sz="2700" dirty="0" smtClean="0"/>
              <a:t>1. </a:t>
            </a:r>
            <a:r>
              <a:rPr lang="en-US" altLang="zh-TW" sz="2700" dirty="0"/>
              <a:t>Romance </a:t>
            </a:r>
            <a:r>
              <a:rPr lang="en-US" altLang="zh-TW" sz="2700" dirty="0" smtClean="0"/>
              <a:t>Gray</a:t>
            </a:r>
          </a:p>
          <a:p>
            <a:r>
              <a:rPr lang="en-US" altLang="zh-TW" sz="2700" dirty="0"/>
              <a:t>2. One </a:t>
            </a:r>
            <a:r>
              <a:rPr lang="en-US" altLang="zh-TW" sz="2700" dirty="0" smtClean="0"/>
              <a:t>Pattern</a:t>
            </a:r>
          </a:p>
          <a:p>
            <a:r>
              <a:rPr lang="en-US" altLang="zh-TW" sz="2700" dirty="0"/>
              <a:t>3</a:t>
            </a:r>
            <a:r>
              <a:rPr lang="en-US" altLang="zh-TW" sz="2700" dirty="0" smtClean="0"/>
              <a:t>. </a:t>
            </a:r>
            <a:r>
              <a:rPr lang="en-US" altLang="zh-TW" sz="2700" dirty="0"/>
              <a:t>Paper </a:t>
            </a:r>
            <a:r>
              <a:rPr lang="en-US" altLang="zh-TW" sz="2700" dirty="0" smtClean="0"/>
              <a:t>Driver</a:t>
            </a:r>
          </a:p>
          <a:p>
            <a:r>
              <a:rPr lang="en-US" altLang="zh-TW" sz="2700" dirty="0" smtClean="0"/>
              <a:t>4. </a:t>
            </a:r>
            <a:r>
              <a:rPr lang="en-US" altLang="zh-TW" sz="2700" dirty="0" err="1" smtClean="0"/>
              <a:t>Skinship</a:t>
            </a:r>
            <a:endParaRPr lang="en-US" altLang="zh-TW" sz="2700" dirty="0" smtClean="0"/>
          </a:p>
          <a:p>
            <a:endParaRPr lang="zh-TW" altLang="en-US" sz="2700" dirty="0"/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5164428" y="2240538"/>
            <a:ext cx="5974894" cy="3931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700" dirty="0"/>
              <a:t>5. Pair </a:t>
            </a:r>
            <a:r>
              <a:rPr lang="en-US" altLang="zh-TW" sz="2700" dirty="0" smtClean="0"/>
              <a:t>Look</a:t>
            </a:r>
            <a:endParaRPr lang="en-US" altLang="ja-JP" sz="2700" dirty="0" smtClean="0"/>
          </a:p>
          <a:p>
            <a:r>
              <a:rPr lang="en-US" altLang="ja-JP" sz="2700" dirty="0"/>
              <a:t>6</a:t>
            </a:r>
            <a:r>
              <a:rPr lang="en-US" altLang="ja-JP" sz="2700" dirty="0" smtClean="0"/>
              <a:t>. </a:t>
            </a:r>
            <a:r>
              <a:rPr lang="en-US" altLang="ja-JP" sz="2700" dirty="0"/>
              <a:t>Virgin </a:t>
            </a:r>
            <a:r>
              <a:rPr lang="en-US" altLang="ja-JP" sz="2700" dirty="0" smtClean="0"/>
              <a:t>Road</a:t>
            </a:r>
          </a:p>
          <a:p>
            <a:r>
              <a:rPr lang="en-US" altLang="ja-JP" sz="2700" dirty="0" smtClean="0"/>
              <a:t>7. </a:t>
            </a:r>
            <a:r>
              <a:rPr lang="en-US" altLang="ja-JP" sz="2700" dirty="0"/>
              <a:t>Live </a:t>
            </a:r>
            <a:r>
              <a:rPr lang="en-US" altLang="ja-JP" sz="2700" dirty="0" smtClean="0"/>
              <a:t>House</a:t>
            </a:r>
          </a:p>
          <a:p>
            <a:r>
              <a:rPr lang="en-US" altLang="ja-JP" sz="2700" dirty="0" smtClean="0"/>
              <a:t>8. </a:t>
            </a:r>
            <a:r>
              <a:rPr lang="en-US" altLang="ja-JP" sz="2700" dirty="0"/>
              <a:t>Charm Point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90386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1. Romance </a:t>
            </a:r>
            <a:r>
              <a:rPr lang="en-US" altLang="zh-TW" dirty="0" smtClean="0"/>
              <a:t>Gray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587" y="1712177"/>
            <a:ext cx="6880666" cy="4588811"/>
          </a:xfrm>
        </p:spPr>
      </p:pic>
    </p:spTree>
    <p:extLst>
      <p:ext uri="{BB962C8B-B14F-4D97-AF65-F5344CB8AC3E}">
        <p14:creationId xmlns:p14="http://schemas.microsoft.com/office/powerpoint/2010/main" val="2866780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2. One </a:t>
            </a:r>
            <a:r>
              <a:rPr lang="en-US" altLang="zh-TW" dirty="0" smtClean="0"/>
              <a:t>Pattern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0523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3. Paper </a:t>
            </a:r>
            <a:r>
              <a:rPr lang="en-US" altLang="zh-TW" dirty="0" smtClean="0"/>
              <a:t>Driver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202" y="1908226"/>
            <a:ext cx="7144384" cy="4367005"/>
          </a:xfrm>
        </p:spPr>
      </p:pic>
    </p:spTree>
    <p:extLst>
      <p:ext uri="{BB962C8B-B14F-4D97-AF65-F5344CB8AC3E}">
        <p14:creationId xmlns:p14="http://schemas.microsoft.com/office/powerpoint/2010/main" val="70104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4. </a:t>
            </a:r>
            <a:r>
              <a:rPr lang="en-US" altLang="zh-TW" dirty="0" err="1" smtClean="0"/>
              <a:t>Skinship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111" y="1289304"/>
            <a:ext cx="6794353" cy="4514470"/>
          </a:xfrm>
        </p:spPr>
      </p:pic>
    </p:spTree>
    <p:extLst>
      <p:ext uri="{BB962C8B-B14F-4D97-AF65-F5344CB8AC3E}">
        <p14:creationId xmlns:p14="http://schemas.microsoft.com/office/powerpoint/2010/main" val="2834906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5. Pair </a:t>
            </a:r>
            <a:r>
              <a:rPr lang="en-US" altLang="zh-TW" dirty="0" smtClean="0"/>
              <a:t>Look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919" y="932222"/>
            <a:ext cx="6088940" cy="5084265"/>
          </a:xfrm>
        </p:spPr>
      </p:pic>
    </p:spTree>
    <p:extLst>
      <p:ext uri="{BB962C8B-B14F-4D97-AF65-F5344CB8AC3E}">
        <p14:creationId xmlns:p14="http://schemas.microsoft.com/office/powerpoint/2010/main" val="38498283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6. Virgin </a:t>
            </a:r>
            <a:r>
              <a:rPr lang="en-US" altLang="zh-TW" dirty="0" smtClean="0"/>
              <a:t>Road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578" y="1636344"/>
            <a:ext cx="7075524" cy="4716161"/>
          </a:xfrm>
        </p:spPr>
      </p:pic>
    </p:spTree>
    <p:extLst>
      <p:ext uri="{BB962C8B-B14F-4D97-AF65-F5344CB8AC3E}">
        <p14:creationId xmlns:p14="http://schemas.microsoft.com/office/powerpoint/2010/main" val="71836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7. Live </a:t>
            </a:r>
            <a:r>
              <a:rPr lang="en-US" altLang="zh-TW" dirty="0" smtClean="0"/>
              <a:t>House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900" y="1738648"/>
            <a:ext cx="7996348" cy="4497946"/>
          </a:xfrm>
        </p:spPr>
      </p:pic>
    </p:spTree>
    <p:extLst>
      <p:ext uri="{BB962C8B-B14F-4D97-AF65-F5344CB8AC3E}">
        <p14:creationId xmlns:p14="http://schemas.microsoft.com/office/powerpoint/2010/main" val="241341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What’s ‘</a:t>
            </a:r>
            <a:r>
              <a:rPr lang="en-US" altLang="zh-TW" dirty="0" err="1" smtClean="0"/>
              <a:t>Wasei-Eigo</a:t>
            </a:r>
            <a:r>
              <a:rPr lang="en-US" altLang="zh-TW" dirty="0" smtClean="0"/>
              <a:t>’?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/>
              <a:t>‘</a:t>
            </a:r>
            <a:r>
              <a:rPr lang="en-US" altLang="zh-TW" sz="3200" dirty="0" err="1" smtClean="0"/>
              <a:t>Wasei-Eigo</a:t>
            </a:r>
            <a:r>
              <a:rPr lang="en-US" altLang="zh-TW" sz="3200" dirty="0" smtClean="0"/>
              <a:t>’ </a:t>
            </a:r>
            <a:r>
              <a:rPr lang="ja-JP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和製英語</a:t>
            </a:r>
            <a:endParaRPr lang="en-US" altLang="ja-JP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ja-JP" sz="3200" dirty="0">
                <a:ea typeface="微軟正黑體" panose="020B0604030504040204" pitchFamily="34" charset="-120"/>
              </a:rPr>
              <a:t>literally ‘Japanese-made English, English words coined in Japan </a:t>
            </a:r>
            <a:r>
              <a:rPr lang="en-US" altLang="ja-JP" sz="3200" dirty="0" smtClean="0">
                <a:ea typeface="微軟正黑體" panose="020B0604030504040204" pitchFamily="34" charset="-120"/>
              </a:rPr>
              <a:t>’</a:t>
            </a:r>
          </a:p>
          <a:p>
            <a:r>
              <a:rPr lang="en-US" altLang="zh-TW" sz="3200" dirty="0" smtClean="0"/>
              <a:t>seeming </a:t>
            </a:r>
            <a:r>
              <a:rPr lang="en-US" altLang="zh-TW" sz="3200" dirty="0"/>
              <a:t>to come from English, but in </a:t>
            </a:r>
            <a:r>
              <a:rPr lang="en-US" altLang="zh-TW" sz="3200" dirty="0" smtClean="0"/>
              <a:t>fact not</a:t>
            </a:r>
          </a:p>
          <a:p>
            <a:r>
              <a:rPr lang="en-US" altLang="zh-TW" sz="3200" dirty="0" smtClean="0"/>
              <a:t>Re-fashioned and having novel meanings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048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8. Charm Point 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715" y="1802433"/>
            <a:ext cx="7238902" cy="4524314"/>
          </a:xfrm>
        </p:spPr>
      </p:pic>
    </p:spTree>
    <p:extLst>
      <p:ext uri="{BB962C8B-B14F-4D97-AF65-F5344CB8AC3E}">
        <p14:creationId xmlns:p14="http://schemas.microsoft.com/office/powerpoint/2010/main" val="22151947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English? </a:t>
            </a:r>
            <a:r>
              <a:rPr lang="en-US" altLang="zh-TW" dirty="0" err="1" smtClean="0"/>
              <a:t>Wasei-eigo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93" y="1746087"/>
            <a:ext cx="7329055" cy="4580660"/>
          </a:xfrm>
        </p:spPr>
      </p:pic>
    </p:spTree>
    <p:extLst>
      <p:ext uri="{BB962C8B-B14F-4D97-AF65-F5344CB8AC3E}">
        <p14:creationId xmlns:p14="http://schemas.microsoft.com/office/powerpoint/2010/main" val="30022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Reference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700" dirty="0" err="1"/>
              <a:t>Wasei-Eigo</a:t>
            </a:r>
            <a:r>
              <a:rPr lang="en-US" altLang="zh-TW" sz="2700" dirty="0"/>
              <a:t>: I Can’t Believe It’s Not English!</a:t>
            </a:r>
          </a:p>
          <a:p>
            <a:r>
              <a:rPr lang="en-US" altLang="zh-TW" sz="2700" dirty="0" smtClean="0"/>
              <a:t>http</a:t>
            </a:r>
            <a:r>
              <a:rPr lang="en-US" altLang="zh-TW" sz="2700" dirty="0"/>
              <a:t>://www.tofugu.com/2014/10/27/wasei-eigo-i-cant-believe-its-not-english/</a:t>
            </a: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1183514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99505" y="4120950"/>
            <a:ext cx="10058400" cy="1609344"/>
          </a:xfrm>
        </p:spPr>
        <p:txBody>
          <a:bodyPr/>
          <a:lstStyle/>
          <a:p>
            <a:r>
              <a:rPr lang="en-US" altLang="zh-TW" dirty="0" smtClean="0">
                <a:latin typeface="Chiller" panose="04020404031007020602" pitchFamily="82" charset="0"/>
              </a:rPr>
              <a:t>thanks for your listening</a:t>
            </a:r>
            <a:br>
              <a:rPr lang="en-US" altLang="zh-TW" dirty="0" smtClean="0">
                <a:latin typeface="Chiller" panose="04020404031007020602" pitchFamily="82" charset="0"/>
              </a:rPr>
            </a:br>
            <a:r>
              <a:rPr lang="en-US" altLang="zh-TW" dirty="0" smtClean="0">
                <a:latin typeface="Chiller" panose="04020404031007020602" pitchFamily="82" charset="0"/>
              </a:rPr>
              <a:t>                      </a:t>
            </a:r>
            <a:r>
              <a:rPr lang="ja-JP" altLang="en-US" dirty="0" smtClean="0">
                <a:latin typeface="Chiller" panose="04020404031007020602" pitchFamily="82" charset="0"/>
              </a:rPr>
              <a:t>ヾ</a:t>
            </a:r>
            <a:r>
              <a:rPr lang="en-US" altLang="ja-JP" dirty="0">
                <a:latin typeface="Chiller" panose="04020404031007020602" pitchFamily="82" charset="0"/>
              </a:rPr>
              <a:t>(*´∀</a:t>
            </a:r>
            <a:r>
              <a:rPr lang="ja-JP" altLang="en-US" dirty="0">
                <a:latin typeface="Chiller" panose="04020404031007020602" pitchFamily="82" charset="0"/>
              </a:rPr>
              <a:t>｀*</a:t>
            </a:r>
            <a:r>
              <a:rPr lang="en-US" altLang="ja-JP" dirty="0">
                <a:latin typeface="Chiller" panose="04020404031007020602" pitchFamily="82" charset="0"/>
              </a:rPr>
              <a:t>)</a:t>
            </a:r>
            <a:r>
              <a:rPr lang="ja-JP" altLang="en-US" dirty="0">
                <a:latin typeface="Chiller" panose="04020404031007020602" pitchFamily="82" charset="0"/>
              </a:rPr>
              <a:t>ﾉ</a:t>
            </a:r>
            <a:endParaRPr lang="zh-TW" altLang="en-US" dirty="0"/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20" y="1255539"/>
            <a:ext cx="3730580" cy="5602461"/>
          </a:xfrm>
          <a:prstGeom prst="rect">
            <a:avLst/>
          </a:prstGeom>
        </p:spPr>
      </p:pic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85" y="217197"/>
            <a:ext cx="6884274" cy="4051300"/>
          </a:xfrm>
        </p:spPr>
      </p:pic>
    </p:spTree>
    <p:extLst>
      <p:ext uri="{BB962C8B-B14F-4D97-AF65-F5344CB8AC3E}">
        <p14:creationId xmlns:p14="http://schemas.microsoft.com/office/powerpoint/2010/main" val="253975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TW" dirty="0"/>
              <a:t>Prefixes and Suffixes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5150" y="2088696"/>
            <a:ext cx="3013656" cy="4395302"/>
          </a:xfrm>
        </p:spPr>
        <p:txBody>
          <a:bodyPr>
            <a:normAutofit/>
          </a:bodyPr>
          <a:lstStyle/>
          <a:p>
            <a:r>
              <a:rPr lang="pl-PL" altLang="zh-TW" sz="3200" dirty="0" smtClean="0"/>
              <a:t>1. In Key </a:t>
            </a:r>
            <a:r>
              <a:rPr lang="en-US" altLang="zh-TW" sz="3200" dirty="0" smtClean="0"/>
              <a:t>	</a:t>
            </a:r>
            <a:r>
              <a:rPr lang="pl-PL" altLang="zh-TW" sz="3200" dirty="0" smtClean="0"/>
              <a:t> </a:t>
            </a:r>
            <a:endParaRPr lang="en-US" altLang="ja-JP" sz="3200" dirty="0"/>
          </a:p>
          <a:p>
            <a:r>
              <a:rPr lang="en-US" altLang="ja-JP" sz="3200" dirty="0"/>
              <a:t>2</a:t>
            </a:r>
            <a:r>
              <a:rPr lang="en-US" altLang="ja-JP" sz="3200" dirty="0" smtClean="0"/>
              <a:t>. </a:t>
            </a:r>
            <a:r>
              <a:rPr lang="pl-PL" altLang="zh-TW" sz="3200" dirty="0"/>
              <a:t>My Pace </a:t>
            </a:r>
            <a:endParaRPr lang="en-US" altLang="ja-JP" sz="3200" dirty="0"/>
          </a:p>
          <a:p>
            <a:r>
              <a:rPr lang="en-US" altLang="ja-JP" sz="3200" dirty="0"/>
              <a:t>3</a:t>
            </a:r>
            <a:r>
              <a:rPr lang="en-US" altLang="ja-JP" sz="3200" dirty="0" smtClean="0"/>
              <a:t>. </a:t>
            </a:r>
            <a:r>
              <a:rPr lang="pl-PL" altLang="zh-TW" sz="3200" dirty="0"/>
              <a:t>My Boom </a:t>
            </a:r>
            <a:endParaRPr lang="en-US" altLang="zh-TW" sz="3200" dirty="0" smtClean="0"/>
          </a:p>
          <a:p>
            <a:r>
              <a:rPr lang="en-US" altLang="ja-JP" sz="3200" dirty="0" smtClean="0"/>
              <a:t>4. My Bag</a:t>
            </a:r>
            <a:endParaRPr lang="en-US" altLang="ja-JP" sz="3200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083504" y="2129007"/>
            <a:ext cx="6657476" cy="4155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200" dirty="0" smtClean="0"/>
              <a:t>5. </a:t>
            </a:r>
            <a:r>
              <a:rPr lang="en-US" altLang="zh-TW" sz="3200" dirty="0" smtClean="0"/>
              <a:t>Pink </a:t>
            </a:r>
            <a:r>
              <a:rPr lang="en-US" altLang="zh-TW" sz="3200" dirty="0" err="1" smtClean="0"/>
              <a:t>Salo</a:t>
            </a:r>
            <a:r>
              <a:rPr lang="en-US" altLang="zh-TW" sz="3200" dirty="0" smtClean="0"/>
              <a:t>(n), Pink </a:t>
            </a:r>
            <a:r>
              <a:rPr lang="en-US" altLang="zh-TW" sz="3200" dirty="0" err="1" smtClean="0"/>
              <a:t>Bira</a:t>
            </a:r>
            <a:r>
              <a:rPr lang="en-US" altLang="zh-TW" sz="3200" dirty="0" smtClean="0"/>
              <a:t>/</a:t>
            </a:r>
            <a:r>
              <a:rPr lang="en-US" altLang="zh-TW" sz="3200" dirty="0" err="1" smtClean="0"/>
              <a:t>Chirashi</a:t>
            </a:r>
            <a:r>
              <a:rPr lang="en-US" altLang="zh-TW" sz="3200" dirty="0" smtClean="0"/>
              <a:t>, Pink </a:t>
            </a:r>
            <a:r>
              <a:rPr lang="en-US" altLang="zh-TW" sz="3200" dirty="0" err="1" smtClean="0"/>
              <a:t>Eiga</a:t>
            </a:r>
            <a:r>
              <a:rPr lang="en-US" altLang="zh-TW" sz="3200" dirty="0" smtClean="0"/>
              <a:t>, etc. </a:t>
            </a:r>
          </a:p>
          <a:p>
            <a:r>
              <a:rPr lang="en-US" altLang="zh-TW" sz="3200" dirty="0"/>
              <a:t>6</a:t>
            </a:r>
            <a:r>
              <a:rPr lang="en-US" altLang="zh-TW" sz="3200" dirty="0" smtClean="0"/>
              <a:t>. </a:t>
            </a:r>
            <a:r>
              <a:rPr lang="en-US" altLang="zh-TW" sz="3200" dirty="0" smtClean="0"/>
              <a:t>Cost Down </a:t>
            </a:r>
          </a:p>
          <a:p>
            <a:r>
              <a:rPr lang="en-US" altLang="zh-TW" sz="3200" dirty="0" smtClean="0"/>
              <a:t>7. </a:t>
            </a:r>
            <a:r>
              <a:rPr lang="en-US" altLang="zh-TW" sz="3200" dirty="0" smtClean="0"/>
              <a:t>Manner Up </a:t>
            </a:r>
          </a:p>
          <a:p>
            <a:r>
              <a:rPr lang="en-US" altLang="zh-TW" sz="3200" dirty="0"/>
              <a:t>8</a:t>
            </a:r>
            <a:r>
              <a:rPr lang="en-US" altLang="zh-TW" sz="3200" dirty="0" smtClean="0"/>
              <a:t>. </a:t>
            </a:r>
            <a:r>
              <a:rPr lang="en-US" altLang="zh-TW" sz="3200" dirty="0" smtClean="0"/>
              <a:t>Image Down/Image Up 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0634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1. </a:t>
            </a:r>
            <a:r>
              <a:rPr lang="pl-PL" altLang="zh-TW" dirty="0" smtClean="0"/>
              <a:t>In </a:t>
            </a:r>
            <a:r>
              <a:rPr lang="pl-PL" altLang="zh-TW" dirty="0"/>
              <a:t>Key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614" y="484632"/>
            <a:ext cx="6228727" cy="5893934"/>
          </a:xfrm>
        </p:spPr>
      </p:pic>
    </p:spTree>
    <p:extLst>
      <p:ext uri="{BB962C8B-B14F-4D97-AF65-F5344CB8AC3E}">
        <p14:creationId xmlns:p14="http://schemas.microsoft.com/office/powerpoint/2010/main" val="114465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2</a:t>
            </a:r>
            <a:r>
              <a:rPr lang="en-US" altLang="zh-TW" dirty="0" smtClean="0"/>
              <a:t>. </a:t>
            </a:r>
            <a:r>
              <a:rPr lang="en-US" altLang="zh-TW" dirty="0" smtClean="0"/>
              <a:t>My </a:t>
            </a:r>
            <a:r>
              <a:rPr lang="en-US" altLang="zh-TW" dirty="0"/>
              <a:t>Pace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949" y="1041384"/>
            <a:ext cx="6595699" cy="4946775"/>
          </a:xfrm>
        </p:spPr>
      </p:pic>
    </p:spTree>
    <p:extLst>
      <p:ext uri="{BB962C8B-B14F-4D97-AF65-F5344CB8AC3E}">
        <p14:creationId xmlns:p14="http://schemas.microsoft.com/office/powerpoint/2010/main" val="204461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3</a:t>
            </a:r>
            <a:r>
              <a:rPr lang="en-US" altLang="zh-TW" dirty="0" smtClean="0"/>
              <a:t>. </a:t>
            </a:r>
            <a:r>
              <a:rPr lang="en-US" altLang="zh-TW" dirty="0"/>
              <a:t>My Boom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998" y="1120100"/>
            <a:ext cx="6852462" cy="4568308"/>
          </a:xfrm>
        </p:spPr>
      </p:pic>
    </p:spTree>
    <p:extLst>
      <p:ext uri="{BB962C8B-B14F-4D97-AF65-F5344CB8AC3E}">
        <p14:creationId xmlns:p14="http://schemas.microsoft.com/office/powerpoint/2010/main" val="234133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4. </a:t>
            </a:r>
            <a:r>
              <a:rPr lang="en-US" altLang="zh-TW" dirty="0"/>
              <a:t>My Bag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16" y="2472744"/>
            <a:ext cx="2664077" cy="3066564"/>
          </a:xfr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157" y="1056067"/>
            <a:ext cx="7138784" cy="391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zh-TW" dirty="0"/>
              <a:t>5</a:t>
            </a:r>
            <a:r>
              <a:rPr lang="pt-BR" altLang="zh-TW" dirty="0" smtClean="0"/>
              <a:t>. </a:t>
            </a:r>
            <a:r>
              <a:rPr lang="pt-BR" altLang="zh-TW" dirty="0"/>
              <a:t>Pink Salo(n), Pink Bira/Chirashi, Pink Eiga, etc.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95" y="2093976"/>
            <a:ext cx="6470139" cy="4294555"/>
          </a:xfr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97" y="1567476"/>
            <a:ext cx="6136151" cy="460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22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刻字型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木刻字型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刻字型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TM03090434[[fn=木頭類型]]</Template>
  <TotalTime>443</TotalTime>
  <Words>344</Words>
  <Application>Microsoft Office PowerPoint</Application>
  <PresentationFormat>寬螢幕</PresentationFormat>
  <Paragraphs>71</Paragraphs>
  <Slides>33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41" baseType="lpstr">
      <vt:lpstr>HG明朝B</vt:lpstr>
      <vt:lpstr>微軟正黑體</vt:lpstr>
      <vt:lpstr>標楷體</vt:lpstr>
      <vt:lpstr>Chiller</vt:lpstr>
      <vt:lpstr>Rockwell</vt:lpstr>
      <vt:lpstr>Rockwell Condensed</vt:lpstr>
      <vt:lpstr>Wingdings</vt:lpstr>
      <vt:lpstr>木刻字型</vt:lpstr>
      <vt:lpstr>Wasei-Eigo</vt:lpstr>
      <vt:lpstr>OUtline</vt:lpstr>
      <vt:lpstr>What’s ‘Wasei-Eigo’?</vt:lpstr>
      <vt:lpstr>Prefixes and Suffixes</vt:lpstr>
      <vt:lpstr>1. In Key</vt:lpstr>
      <vt:lpstr>2. My Pace</vt:lpstr>
      <vt:lpstr>3. My Boom</vt:lpstr>
      <vt:lpstr>4. My Bag</vt:lpstr>
      <vt:lpstr>5. Pink Salo(n), Pink Bira/Chirashi, Pink Eiga, etc.</vt:lpstr>
      <vt:lpstr>6. Cost Down</vt:lpstr>
      <vt:lpstr>7. Manner Up</vt:lpstr>
      <vt:lpstr>8. Image Down/Image Up</vt:lpstr>
      <vt:lpstr>English/Japanese Hybrids</vt:lpstr>
      <vt:lpstr>1. Butter Kusai (butter stink)</vt:lpstr>
      <vt:lpstr>2. Datsu Salaryman (to de-salaryman)</vt:lpstr>
      <vt:lpstr>3. Oyaji Gag (an old man gag)</vt:lpstr>
      <vt:lpstr>4. Nomyunication (to drink+communication)</vt:lpstr>
      <vt:lpstr>5. Homodachi (homosexual friend)</vt:lpstr>
      <vt:lpstr>6. U-Turn Gensho (U-Turn Phenomenon)</vt:lpstr>
      <vt:lpstr>7. Cushion Kotoba (cushion words)</vt:lpstr>
      <vt:lpstr>8. Kyoiku Mama (Education Mama)</vt:lpstr>
      <vt:lpstr>other</vt:lpstr>
      <vt:lpstr>1. Romance Gray</vt:lpstr>
      <vt:lpstr>2. One Pattern</vt:lpstr>
      <vt:lpstr>3. Paper Driver</vt:lpstr>
      <vt:lpstr>4. Skinship</vt:lpstr>
      <vt:lpstr>5. Pair Look</vt:lpstr>
      <vt:lpstr>6. Virgin Road</vt:lpstr>
      <vt:lpstr>7. Live House</vt:lpstr>
      <vt:lpstr>8. Charm Point </vt:lpstr>
      <vt:lpstr>English? Wasei-eigo?</vt:lpstr>
      <vt:lpstr>Reference</vt:lpstr>
      <vt:lpstr>thanks for your listening                       ヾ(*´∀｀*)ﾉ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Wasei-Eigo</dc:title>
  <dc:creator>Kimi Kuo</dc:creator>
  <cp:lastModifiedBy>Kimi Kuo</cp:lastModifiedBy>
  <cp:revision>23</cp:revision>
  <dcterms:created xsi:type="dcterms:W3CDTF">2015-06-04T13:53:26Z</dcterms:created>
  <dcterms:modified xsi:type="dcterms:W3CDTF">2015-06-11T18:19:53Z</dcterms:modified>
</cp:coreProperties>
</file>